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3"/>
  </p:normalViewPr>
  <p:slideViewPr>
    <p:cSldViewPr snapToGrid="0" snapToObjects="1">
      <p:cViewPr>
        <p:scale>
          <a:sx n="111" d="100"/>
          <a:sy n="111" d="100"/>
        </p:scale>
        <p:origin x="6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1ECE8-3DE8-804A-96AA-FF582CB24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it-IT" sz="4000" dirty="0" err="1"/>
              <a:t>Summer</a:t>
            </a:r>
            <a:r>
              <a:rPr lang="it-IT" sz="4000" dirty="0"/>
              <a:t> center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49B345-CC46-E84C-BDAF-448988A02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it-IT" sz="1600"/>
              <a:t>AA 2020/2021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6E3C0670-DEFD-CE41-9559-A0A2ECAD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959570"/>
            <a:ext cx="4960442" cy="4352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89;p13">
            <a:extLst>
              <a:ext uri="{FF2B5EF4-FFF2-40B4-BE49-F238E27FC236}">
                <a16:creationId xmlns:a16="http://schemas.microsoft.com/office/drawing/2014/main" id="{ADAD88E3-9D39-0E41-8A13-EF6E26A922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274" y="1349540"/>
            <a:ext cx="1040164" cy="983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8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DA8A7C-EFAC-5849-B98F-372150D2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3001311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Sequence diagram 1.0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4A67BD93-4A4F-4E4E-BDB4-DAA223DAA6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74" y="1313774"/>
            <a:ext cx="6282919" cy="3471313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77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4F4680-4064-E941-B6C5-E3E03F3A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1151468"/>
            <a:ext cx="3157577" cy="868008"/>
          </a:xfrm>
        </p:spPr>
        <p:txBody>
          <a:bodyPr anchor="t">
            <a:normAutofit/>
          </a:bodyPr>
          <a:lstStyle/>
          <a:p>
            <a:r>
              <a:rPr lang="it-IT" sz="2800" dirty="0" err="1"/>
              <a:t>Sequence</a:t>
            </a:r>
            <a:r>
              <a:rPr lang="it-IT" sz="2800" dirty="0"/>
              <a:t> </a:t>
            </a:r>
            <a:r>
              <a:rPr lang="it-IT" sz="2800" dirty="0" err="1"/>
              <a:t>diagram</a:t>
            </a:r>
            <a:r>
              <a:rPr lang="it-IT" sz="2800" dirty="0"/>
              <a:t> 1.1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02F621C-AAD3-7D49-B2B8-67DA7BED4C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04" y="543791"/>
            <a:ext cx="5558108" cy="5835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727CF-2446-4F5E-9691-A5C41E61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 err="1"/>
              <a:t>Iscrizione</a:t>
            </a:r>
            <a:r>
              <a:rPr lang="en-US" dirty="0"/>
              <a:t> bambino</a:t>
            </a:r>
          </a:p>
        </p:txBody>
      </p:sp>
    </p:spTree>
    <p:extLst>
      <p:ext uri="{BB962C8B-B14F-4D97-AF65-F5344CB8AC3E}">
        <p14:creationId xmlns:p14="http://schemas.microsoft.com/office/powerpoint/2010/main" val="255419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D9F027-0B02-5846-945E-0B4DAC3B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1314453"/>
            <a:ext cx="3157577" cy="705023"/>
          </a:xfrm>
        </p:spPr>
        <p:txBody>
          <a:bodyPr anchor="t">
            <a:normAutofit/>
          </a:bodyPr>
          <a:lstStyle/>
          <a:p>
            <a:r>
              <a:rPr lang="it-IT" sz="2800" dirty="0"/>
              <a:t>Caso d’uso 2.0</a:t>
            </a:r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3513219-CC07-C247-8F70-1D296EE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2" y="1818363"/>
            <a:ext cx="6704997" cy="32184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789875-E4A4-4441-BF0D-E7A4E9B2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 err="1"/>
              <a:t>Seleziona</a:t>
            </a:r>
            <a:r>
              <a:rPr lang="en-US" dirty="0"/>
              <a:t> </a:t>
            </a:r>
            <a:r>
              <a:rPr lang="en-US" dirty="0" err="1"/>
              <a:t>iscrizione</a:t>
            </a:r>
            <a:r>
              <a:rPr lang="en-US" dirty="0"/>
              <a:t> da </a:t>
            </a:r>
            <a:r>
              <a:rPr lang="en-US" dirty="0" err="1"/>
              <a:t>pagare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3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FD700A-1D91-A340-92AB-9699272F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2018413"/>
            <a:ext cx="3001311" cy="13253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Sequence diagram 2.0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7C90C1EA-F19A-7944-A8CD-6CDE6D3309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164555"/>
            <a:ext cx="6282919" cy="37697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5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2F04196C-F6D0-7542-98DA-0605238E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1274716"/>
            <a:ext cx="5550357" cy="579038"/>
          </a:xfrm>
        </p:spPr>
        <p:txBody>
          <a:bodyPr>
            <a:normAutofit/>
          </a:bodyPr>
          <a:lstStyle/>
          <a:p>
            <a:r>
              <a:rPr lang="it-IT" dirty="0"/>
              <a:t>Caso d’uso 3.0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AA150F9-2CD1-224F-90A7-4D731FDE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6" y="3254553"/>
            <a:ext cx="5056746" cy="2212324"/>
          </a:xfrm>
          <a:prstGeom prst="rect">
            <a:avLst/>
          </a:prstGeom>
        </p:spPr>
      </p:pic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34B2EAC-29B8-ED48-91B7-623EB2CD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1" y="1293543"/>
            <a:ext cx="4880778" cy="32213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CD0B7D-A40F-4DE2-A1C9-D396F5324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 err="1"/>
              <a:t>Modalità</a:t>
            </a:r>
            <a:r>
              <a:rPr lang="en-US" dirty="0"/>
              <a:t> di </a:t>
            </a:r>
            <a:r>
              <a:rPr lang="en-US" dirty="0" err="1"/>
              <a:t>pagamento</a:t>
            </a:r>
            <a:endParaRPr lang="en-US" dirty="0"/>
          </a:p>
          <a:p>
            <a:r>
              <a:rPr lang="en-US" dirty="0"/>
              <a:t>Pagamento con carta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E04C85-039E-D14F-8C62-510FD40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317043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Sequence Diagram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3DDEBD0-D4B7-9F4D-B4A4-A8FA37FC88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1699" y="985560"/>
            <a:ext cx="5036268" cy="41277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6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71FDBC-22C2-534F-9D07-5AAA4942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Class diagram</a:t>
            </a:r>
          </a:p>
        </p:txBody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F0DA84B-1886-BB49-A7C3-5D3E427B98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754"/>
            <a:ext cx="5300164" cy="5414668"/>
          </a:xfrm>
          <a:prstGeom prst="rect">
            <a:avLst/>
          </a:prstGeom>
        </p:spPr>
      </p:pic>
      <p:pic>
        <p:nvPicPr>
          <p:cNvPr id="3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3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469B1C-86E0-B84A-B0AC-B43D915C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247636"/>
            <a:ext cx="4325112" cy="606118"/>
          </a:xfrm>
        </p:spPr>
        <p:txBody>
          <a:bodyPr>
            <a:normAutofit/>
          </a:bodyPr>
          <a:lstStyle/>
          <a:p>
            <a:r>
              <a:rPr lang="it-IT" sz="2800" dirty="0"/>
              <a:t>Activity </a:t>
            </a:r>
            <a:r>
              <a:rPr lang="it-IT" sz="2800" dirty="0" err="1"/>
              <a:t>diagram</a:t>
            </a:r>
            <a:endParaRPr lang="it-IT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D129D-90EF-487A-AC2D-0EABE1BD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>
            <a:normAutofit/>
          </a:bodyPr>
          <a:lstStyle/>
          <a:p>
            <a:r>
              <a:rPr lang="en-US" dirty="0"/>
              <a:t>Pagamento </a:t>
            </a:r>
            <a:r>
              <a:rPr lang="en-US" dirty="0" err="1"/>
              <a:t>iscrizioni</a:t>
            </a:r>
            <a:endParaRPr lang="en-US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D59E74-760D-274E-AEC2-E8C39B31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29" y="500654"/>
            <a:ext cx="3166728" cy="58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01915A-6906-FC46-B0D4-95653687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39165"/>
            <a:ext cx="9603275" cy="1014589"/>
          </a:xfrm>
        </p:spPr>
        <p:txBody>
          <a:bodyPr>
            <a:normAutofit/>
          </a:bodyPr>
          <a:lstStyle/>
          <a:p>
            <a:r>
              <a:rPr lang="it-IT" dirty="0"/>
              <a:t>System design </a:t>
            </a:r>
            <a:r>
              <a:rPr lang="it-IT" dirty="0" err="1"/>
              <a:t>document</a:t>
            </a:r>
            <a:br>
              <a:rPr lang="it-IT" dirty="0"/>
            </a:br>
            <a:r>
              <a:rPr lang="it-IT" dirty="0"/>
              <a:t>Design </a:t>
            </a:r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A3DC10-06C6-3D4B-9544-4FD66150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03103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Criterio di performance</a:t>
            </a:r>
          </a:p>
          <a:p>
            <a:pPr lvl="1"/>
            <a:r>
              <a:rPr lang="it-IT" b="1" dirty="0"/>
              <a:t>Tempi di risposta</a:t>
            </a:r>
            <a:r>
              <a:rPr lang="it-IT" dirty="0"/>
              <a:t>: il sistema deve consentire una navigazione rapida, minimizzando la latenza di risposta, la quale dovrà essere non superiore a 1 secondo per la prima risposta da dare al client.</a:t>
            </a:r>
          </a:p>
          <a:p>
            <a:r>
              <a:rPr lang="it-IT" dirty="0"/>
              <a:t>Criterio di affidabilità</a:t>
            </a:r>
          </a:p>
          <a:p>
            <a:pPr lvl="1"/>
            <a:r>
              <a:rPr lang="it-IT" b="1" dirty="0"/>
              <a:t>Robustezza:</a:t>
            </a:r>
            <a:r>
              <a:rPr lang="it-IT" dirty="0"/>
              <a:t> il sistema deve essere in grado di gestire gli input errati, informando l’utente di eventuali errori.</a:t>
            </a:r>
          </a:p>
          <a:p>
            <a:r>
              <a:rPr lang="it-IT" dirty="0"/>
              <a:t>Criteri di manutenibilità</a:t>
            </a:r>
          </a:p>
          <a:p>
            <a:pPr lvl="1" fontAlgn="base"/>
            <a:r>
              <a:rPr lang="it-IT" b="1" dirty="0"/>
              <a:t>Leggibilità:</a:t>
            </a:r>
            <a:r>
              <a:rPr lang="it-IT" dirty="0"/>
              <a:t> il sistema deve essere comprensibile dalla lettura del codice, cercando di scrivere codice secondo le buone prassi della programmazione ad oggetti.</a:t>
            </a:r>
            <a:endParaRPr lang="it-IT" sz="1600" dirty="0"/>
          </a:p>
          <a:p>
            <a:pPr lvl="1" fontAlgn="base"/>
            <a:r>
              <a:rPr lang="it-IT" b="1" dirty="0"/>
              <a:t>Tracciabilità dei requisiti:</a:t>
            </a:r>
            <a:r>
              <a:rPr lang="it-IT" dirty="0"/>
              <a:t> il sistema deve prevedere in modo semplice la mappatura dei requisiti in codice, permettendo modifiche o l’aggiunta di funzionalità in modo agevole.</a:t>
            </a:r>
            <a:endParaRPr lang="it-IT" sz="1600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999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A32B13-9E71-8143-8B9E-CA329DEF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/>
              <a:t>Decomposizione in sottosistemi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80B1F21-918B-9349-A1D6-124F020686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77" y="474564"/>
            <a:ext cx="4509710" cy="5322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1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363694-8A82-8248-9CF2-03B57081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75644"/>
            <a:ext cx="9603275" cy="578110"/>
          </a:xfrm>
        </p:spPr>
        <p:txBody>
          <a:bodyPr/>
          <a:lstStyle/>
          <a:p>
            <a:r>
              <a:rPr lang="it-IT" dirty="0"/>
              <a:t>Membri dei team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5626E3-33F9-0043-B416-09D98AE5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Dalia Antonio 0512106118</a:t>
            </a:r>
          </a:p>
          <a:p>
            <a:r>
              <a:rPr lang="it-IT" dirty="0" err="1"/>
              <a:t>Donnarumma</a:t>
            </a:r>
            <a:r>
              <a:rPr lang="it-IT" dirty="0"/>
              <a:t> Gerardo 0512106064</a:t>
            </a:r>
          </a:p>
          <a:p>
            <a:r>
              <a:rPr lang="it-IT" dirty="0"/>
              <a:t>Esposito Vincenzo 0512106070</a:t>
            </a:r>
          </a:p>
        </p:txBody>
      </p:sp>
    </p:spTree>
    <p:extLst>
      <p:ext uri="{BB962C8B-B14F-4D97-AF65-F5344CB8AC3E}">
        <p14:creationId xmlns:p14="http://schemas.microsoft.com/office/powerpoint/2010/main" val="203614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42C8AB-4A15-3946-A0F4-7E7A91DA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design </a:t>
            </a:r>
            <a:r>
              <a:rPr lang="it-IT" dirty="0" err="1"/>
              <a:t>document</a:t>
            </a:r>
            <a:br>
              <a:rPr lang="it-IT" dirty="0"/>
            </a:br>
            <a:r>
              <a:rPr lang="it-IT" dirty="0" err="1"/>
              <a:t>trade-offs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BBF4BE-9522-0C46-A378-E1906A0B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6334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Funzionalità vs Usabilità</a:t>
            </a:r>
          </a:p>
          <a:p>
            <a:pPr lvl="1"/>
            <a:r>
              <a:rPr lang="it-IT" dirty="0"/>
              <a:t>Abbiamo deciso di preferire l’usabilità laddove fosse necessario in quanto l’uso della web-</a:t>
            </a:r>
            <a:r>
              <a:rPr lang="it-IT" dirty="0" err="1"/>
              <a:t>application</a:t>
            </a:r>
            <a:r>
              <a:rPr lang="it-IT" dirty="0"/>
              <a:t> deve essere il più intuitivo possibile per l’utente finale.  Le funzionalità non implementate potranno essere successivamente sviluppate e attivate in maniera graduale.</a:t>
            </a:r>
          </a:p>
          <a:p>
            <a:r>
              <a:rPr lang="it-IT" dirty="0"/>
              <a:t>Sviluppo rapido vs Funzionalità</a:t>
            </a:r>
          </a:p>
          <a:p>
            <a:pPr lvl="1"/>
            <a:r>
              <a:rPr lang="it-IT" dirty="0"/>
              <a:t>Abbiamo deciso di non implementare alcune funzionalità a causa delle scadenze fissate e di preferire lo sviluppo e il </a:t>
            </a:r>
            <a:r>
              <a:rPr lang="it-IT" dirty="0" err="1"/>
              <a:t>testing</a:t>
            </a:r>
            <a:r>
              <a:rPr lang="it-IT" dirty="0"/>
              <a:t> delle funzionalità ad alta priorità per rendere più fruibile il sistema per l’iscrizione ed eventualmente il pagamento.</a:t>
            </a:r>
          </a:p>
          <a:p>
            <a:r>
              <a:rPr lang="it-IT" dirty="0"/>
              <a:t>Manutenibilità vs Performance</a:t>
            </a:r>
          </a:p>
          <a:p>
            <a:pPr lvl="1"/>
            <a:r>
              <a:rPr lang="it-IT" dirty="0"/>
              <a:t>Abbiamo deciso di preferire la manutenibilità rispetto alle performance per rendere più semplice eventuali modifiche o aggiunta di funzionalità con il minor impatto possibile sul codice.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70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89B06-689D-8D4B-B688-00264DAE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7939"/>
            <a:ext cx="9603275" cy="545815"/>
          </a:xfrm>
        </p:spPr>
        <p:txBody>
          <a:bodyPr/>
          <a:lstStyle/>
          <a:p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23C475-CB15-6842-BAD5-9B111400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915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b="1" dirty="0"/>
              <a:t>Test di unità</a:t>
            </a:r>
          </a:p>
          <a:p>
            <a:pPr lvl="1"/>
            <a:r>
              <a:rPr lang="it-IT" dirty="0"/>
              <a:t>È stata adottata la tecnica di </a:t>
            </a:r>
            <a:r>
              <a:rPr lang="it-IT" dirty="0" err="1"/>
              <a:t>testing</a:t>
            </a:r>
            <a:r>
              <a:rPr lang="it-IT" dirty="0"/>
              <a:t> “</a:t>
            </a:r>
            <a:r>
              <a:rPr lang="it-IT" dirty="0" err="1"/>
              <a:t>black</a:t>
            </a:r>
            <a:r>
              <a:rPr lang="it-IT" dirty="0"/>
              <a:t>-box”. </a:t>
            </a:r>
          </a:p>
          <a:p>
            <a:pPr lvl="1"/>
            <a:r>
              <a:rPr lang="it-IT" dirty="0"/>
              <a:t>L’attenzione si è focalizzata principalmente sul comportamento dell’ I/O senza badare alla struttura interna del codice. </a:t>
            </a:r>
          </a:p>
          <a:p>
            <a:pPr lvl="1"/>
            <a:r>
              <a:rPr lang="it-IT" dirty="0"/>
              <a:t>Se ogni test rispetterà l’output previsto dall’oracolo, il test avrà avuto esito positivo.</a:t>
            </a:r>
          </a:p>
          <a:p>
            <a:pPr lvl="1"/>
            <a:r>
              <a:rPr lang="it-IT" dirty="0"/>
              <a:t>Verrà utilizzata la tecnica di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per individuare I vari casi di test.</a:t>
            </a:r>
          </a:p>
          <a:p>
            <a:pPr marL="0" indent="0">
              <a:buNone/>
            </a:pPr>
            <a:r>
              <a:rPr lang="it-IT" b="1" dirty="0"/>
              <a:t>Test di integrazione</a:t>
            </a:r>
          </a:p>
          <a:p>
            <a:pPr lvl="1"/>
            <a:r>
              <a:rPr lang="it-IT" dirty="0"/>
              <a:t>Per il test di integrazione, si userà una strategia “bottom-up” , dove i sottosistemi più in basso nella gerarchia sono testati individualmente per poi testare i successivi sottosistemi che interagiscono con quelli precedentemente testati; ripetendo questo processo fino a che tutti I sottosistemi non siano stati testati. </a:t>
            </a:r>
          </a:p>
          <a:p>
            <a:pPr marL="0" indent="0">
              <a:buNone/>
            </a:pPr>
            <a:r>
              <a:rPr lang="it-IT" b="1" dirty="0"/>
              <a:t>Test di sistema</a:t>
            </a:r>
          </a:p>
          <a:p>
            <a:pPr lvl="1"/>
            <a:r>
              <a:rPr lang="it-IT" dirty="0"/>
              <a:t>Essendo un sistema web-</a:t>
            </a:r>
            <a:r>
              <a:rPr lang="it-IT" dirty="0" err="1"/>
              <a:t>based</a:t>
            </a:r>
            <a:r>
              <a:rPr lang="it-IT" dirty="0"/>
              <a:t>, per questa fase di test si utilizzerà </a:t>
            </a:r>
            <a:r>
              <a:rPr lang="it-IT" dirty="0" err="1"/>
              <a:t>Selenium</a:t>
            </a:r>
            <a:r>
              <a:rPr lang="it-IT" dirty="0"/>
              <a:t>. Saranno simulate le varie funzioni in questo caso relative all’iscrizione di un bambino ex-novo e il login.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481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4" name="Picture 4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4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4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47">
            <a:extLst>
              <a:ext uri="{FF2B5EF4-FFF2-40B4-BE49-F238E27FC236}">
                <a16:creationId xmlns:a16="http://schemas.microsoft.com/office/drawing/2014/main" id="{9B09DD69-E2AC-47D5-B3B5-80B971B9E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9">
            <a:extLst>
              <a:ext uri="{FF2B5EF4-FFF2-40B4-BE49-F238E27FC236}">
                <a16:creationId xmlns:a16="http://schemas.microsoft.com/office/drawing/2014/main" id="{24C39113-0D11-44C0-ABE5-101E972E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51F884-D353-0246-AE9A-52A4516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63699"/>
            <a:ext cx="4960388" cy="23800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TESTING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DB9C5B60-9948-BE43-B1B8-C03F55F1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4960388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800" cap="all"/>
              <a:t>Esempio di category partition</a:t>
            </a:r>
          </a:p>
        </p:txBody>
      </p:sp>
      <p:cxnSp>
        <p:nvCxnSpPr>
          <p:cNvPr id="69" name="Straight Connector 51">
            <a:extLst>
              <a:ext uri="{FF2B5EF4-FFF2-40B4-BE49-F238E27FC236}">
                <a16:creationId xmlns:a16="http://schemas.microsoft.com/office/drawing/2014/main" id="{1A5BCC0E-6850-40CA-929A-62CF5720F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960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0" name="Group 53">
            <a:extLst>
              <a:ext uri="{FF2B5EF4-FFF2-40B4-BE49-F238E27FC236}">
                <a16:creationId xmlns:a16="http://schemas.microsoft.com/office/drawing/2014/main" id="{06ADD6B1-009A-456B-8A78-75EA8387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99254" y="482171"/>
            <a:chExt cx="4652668" cy="5149101"/>
          </a:xfrm>
        </p:grpSpPr>
        <p:sp>
          <p:nvSpPr>
            <p:cNvPr id="71" name="Rectangle 54">
              <a:extLst>
                <a:ext uri="{FF2B5EF4-FFF2-40B4-BE49-F238E27FC236}">
                  <a16:creationId xmlns:a16="http://schemas.microsoft.com/office/drawing/2014/main" id="{CEAFD8A5-EB41-4F11-AF42-CA8837F11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9254" y="482171"/>
              <a:ext cx="4652668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8C857F11-7480-408F-A9DB-BC8CCFC5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39487" y="812507"/>
              <a:ext cx="400124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57">
            <a:extLst>
              <a:ext uri="{FF2B5EF4-FFF2-40B4-BE49-F238E27FC236}">
                <a16:creationId xmlns:a16="http://schemas.microsoft.com/office/drawing/2014/main" id="{4EAA3CF1-AFD3-42F1-885B-0D04A9E01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857" y="977965"/>
            <a:ext cx="367121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0FC8F8-74FD-A14A-A8F4-F83260FC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827" y="1163548"/>
            <a:ext cx="3491269" cy="3764171"/>
          </a:xfrm>
          <a:prstGeom prst="rect">
            <a:avLst/>
          </a:prstGeom>
        </p:spPr>
      </p:pic>
      <p:pic>
        <p:nvPicPr>
          <p:cNvPr id="74" name="Picture 59">
            <a:extLst>
              <a:ext uri="{FF2B5EF4-FFF2-40B4-BE49-F238E27FC236}">
                <a16:creationId xmlns:a16="http://schemas.microsoft.com/office/drawing/2014/main" id="{CA9C5271-6015-44A6-B7AD-CFDA24379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FA8677-6FC4-4B57-9473-EE811D274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78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56F0283-88F7-4156-A9F2-05A8C088C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32B2B2-6094-43C4-9F8C-62F8CCB6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36F7C3-12CC-6048-B140-9731564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63699"/>
            <a:ext cx="4960388" cy="23800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 dirty="0"/>
              <a:t>TESTING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7059AD-6209-40DC-A746-1390D850F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960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75FB44-3446-426C-AA71-B6228AFFD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85125" y="583365"/>
            <a:chExt cx="4652668" cy="51819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9FCCDC-43BA-4086-8A5E-83A77A40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85125" y="583365"/>
              <a:ext cx="4652668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4D4223-F2FD-44C5-B8B3-C58FB418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25358" y="915807"/>
              <a:ext cx="400124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3FDCEC2-1143-3A4D-8A51-E05B85FA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4783"/>
          <a:stretch/>
        </p:blipFill>
        <p:spPr>
          <a:xfrm>
            <a:off x="7412106" y="924109"/>
            <a:ext cx="3656010" cy="42067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A25AE9-BB09-4E49-9702-B01FB2F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B655F3-9B93-4D27-982D-1145D714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98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734012-4AF8-4945-8053-2C783ACD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TESTING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B489BD-FC74-0B46-8231-23BBBED3B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99" r="1" b="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9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F0FC757-0FB0-43DC-8A8C-A60D5517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78FCAE-E8BE-4215-8F37-55B5EE72F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29C0A9-0048-4440-9831-FAB3735E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/>
              <a:t>TEST EXECUTION REPORT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7BF690-AD55-754A-8766-CE7B9571D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352149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TEST DI UNITÀ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F1CF6-A2E3-40FC-975A-E8E573D2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07A2B9-67D8-42FB-A373-67076DE4D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1EDF98-4415-4462-AEA7-82AEA1205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44230B-ABEB-48BC-A302-410B6FBD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BBAE4-1AA8-4249-AB11-FEFFDB51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28689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CA79D0-40FE-DD4E-B68A-79E313B3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21" y="1116345"/>
            <a:ext cx="4202361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48ABDD-EC14-4852-8085-531535B9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4E9326-7C69-4A33-9A45-62F659E4A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0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0FC33C-D6C8-474D-8B26-1033FF64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76508"/>
            <a:ext cx="5525305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TEST EXECUTION REPORT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D84835-EBF2-1242-8EEC-289169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5530919" cy="1606576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800" cap="all"/>
              <a:t>SELENIUM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80148964">
            <a:extLst>
              <a:ext uri="{FF2B5EF4-FFF2-40B4-BE49-F238E27FC236}">
                <a16:creationId xmlns:a16="http://schemas.microsoft.com/office/drawing/2014/main" id="{CAB6A7C4-2FE4-3341-9009-10B8DE9672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0"/>
          <a:stretch/>
        </p:blipFill>
        <p:spPr bwMode="auto">
          <a:xfrm>
            <a:off x="8669438" y="1076461"/>
            <a:ext cx="1691911" cy="39060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55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7BFBC6-543B-F14E-9BBD-EFE6B053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76508"/>
            <a:ext cx="5525305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Grazie per l’attenzione!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CC25296B-AE9B-4ABA-9ECE-A60298FA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6373" y="1649879"/>
            <a:ext cx="2799103" cy="27991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0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369A6-68C4-B64E-A298-AA46ADD9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64357"/>
            <a:ext cx="9603275" cy="589398"/>
          </a:xfrm>
        </p:spPr>
        <p:txBody>
          <a:bodyPr>
            <a:normAutofit/>
          </a:bodyPr>
          <a:lstStyle/>
          <a:p>
            <a:r>
              <a:rPr lang="it-IT" dirty="0"/>
              <a:t>Analisi dei 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EFE4AC-9167-3A47-B6CD-F7C53D8E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sz="1400" dirty="0"/>
              <a:t>La nostra proposta si basa sulla realizzazione di una web </a:t>
            </a:r>
            <a:r>
              <a:rPr lang="it-IT" sz="1400" dirty="0" err="1"/>
              <a:t>application</a:t>
            </a:r>
            <a:r>
              <a:rPr lang="it-IT" sz="1400" dirty="0"/>
              <a:t> “</a:t>
            </a:r>
            <a:r>
              <a:rPr lang="it-IT" sz="1400" dirty="0" err="1"/>
              <a:t>Summer</a:t>
            </a:r>
            <a:r>
              <a:rPr lang="it-IT" sz="1400" dirty="0"/>
              <a:t> Center” volta all’automatizzazione della compilazione dei moduli riguardanti i genitori, i bambini, l’iscrizione e alla gestione della segreteria per risolvere i problemi dell’errata compilazione dei moduli e del sistema di pagamento. </a:t>
            </a:r>
          </a:p>
          <a:p>
            <a:r>
              <a:rPr lang="it-IT" sz="1400" dirty="0" err="1"/>
              <a:t>Summer</a:t>
            </a:r>
            <a:r>
              <a:rPr lang="it-IT" sz="1400" dirty="0"/>
              <a:t> Center è una web </a:t>
            </a:r>
            <a:r>
              <a:rPr lang="it-IT" sz="1400" dirty="0" err="1"/>
              <a:t>application</a:t>
            </a:r>
            <a:r>
              <a:rPr lang="it-IT" sz="1400" dirty="0"/>
              <a:t> che deve essere progettata per rispondere efficacemente alle esigenze degli utenti finali, quali: </a:t>
            </a:r>
            <a:br>
              <a:rPr lang="it-IT" sz="1400" dirty="0"/>
            </a:br>
            <a:r>
              <a:rPr lang="it-IT" sz="1400" dirty="0"/>
              <a:t>• genitori;</a:t>
            </a:r>
            <a:br>
              <a:rPr lang="it-IT" sz="1400" dirty="0"/>
            </a:br>
            <a:r>
              <a:rPr lang="it-IT" sz="1400" dirty="0"/>
              <a:t>• segretari;</a:t>
            </a:r>
            <a:br>
              <a:rPr lang="it-IT" sz="1400" dirty="0"/>
            </a:br>
            <a:r>
              <a:rPr lang="it-IT" sz="1400" dirty="0"/>
              <a:t>• responsabile.</a:t>
            </a:r>
          </a:p>
          <a:p>
            <a:r>
              <a:rPr lang="it-IT" sz="1400" dirty="0"/>
              <a:t>La web </a:t>
            </a:r>
            <a:r>
              <a:rPr lang="it-IT" sz="1400" dirty="0" err="1"/>
              <a:t>application</a:t>
            </a:r>
            <a:r>
              <a:rPr lang="it-IT" sz="1400" dirty="0"/>
              <a:t> dovrà semplificare il sistema di: </a:t>
            </a:r>
            <a:br>
              <a:rPr lang="it-IT" sz="1400" dirty="0"/>
            </a:br>
            <a:r>
              <a:rPr lang="it-IT" sz="1400" dirty="0"/>
              <a:t>• modulistica;</a:t>
            </a:r>
            <a:br>
              <a:rPr lang="it-IT" sz="1400" dirty="0"/>
            </a:br>
            <a:r>
              <a:rPr lang="it-IT" sz="1400" dirty="0"/>
              <a:t>• iscrizione;</a:t>
            </a:r>
            <a:br>
              <a:rPr lang="it-IT" sz="1400" dirty="0"/>
            </a:br>
            <a:r>
              <a:rPr lang="it-IT" sz="1400" dirty="0"/>
              <a:t>• pagamento;</a:t>
            </a:r>
            <a:br>
              <a:rPr lang="it-IT" sz="1400" dirty="0"/>
            </a:br>
            <a:r>
              <a:rPr lang="it-IT" sz="1400" dirty="0"/>
              <a:t>• interscambio tra segreteria/genitore (nel caso di una disdetta);</a:t>
            </a:r>
            <a:br>
              <a:rPr lang="it-IT" sz="1400" dirty="0"/>
            </a:br>
            <a:r>
              <a:rPr lang="it-IT" sz="1400" dirty="0"/>
              <a:t>• visualizzazione dell’andamento delle iscrizioni da parte del responsabile.</a:t>
            </a:r>
          </a:p>
        </p:txBody>
      </p:sp>
    </p:spTree>
    <p:extLst>
      <p:ext uri="{BB962C8B-B14F-4D97-AF65-F5344CB8AC3E}">
        <p14:creationId xmlns:p14="http://schemas.microsoft.com/office/powerpoint/2010/main" val="218748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E85A4-2606-B941-8457-16401DCB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64356"/>
            <a:ext cx="9603275" cy="589398"/>
          </a:xfrm>
        </p:spPr>
        <p:txBody>
          <a:bodyPr>
            <a:normAutofit/>
          </a:bodyPr>
          <a:lstStyle/>
          <a:p>
            <a:r>
              <a:rPr lang="it-IT" dirty="0"/>
              <a:t>Il sistema attuale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6A7856-4739-6641-B0D5-0FA81E279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62489"/>
            <a:ext cx="4457095" cy="3131999"/>
          </a:xfrm>
        </p:spPr>
        <p:txBody>
          <a:bodyPr>
            <a:normAutofit/>
          </a:bodyPr>
          <a:lstStyle/>
          <a:p>
            <a:r>
              <a:rPr lang="it-IT" dirty="0"/>
              <a:t>Tutto il Data </a:t>
            </a:r>
            <a:r>
              <a:rPr lang="it-IT" dirty="0" err="1"/>
              <a:t>Enter</a:t>
            </a:r>
            <a:r>
              <a:rPr lang="it-IT" dirty="0"/>
              <a:t> è gestito da una segreteria tramite moduli compilati a mano con molti errori e campi lasciati inopportunamente vuoi.</a:t>
            </a:r>
          </a:p>
          <a:p>
            <a:r>
              <a:rPr lang="it-IT" dirty="0"/>
              <a:t>I pagamenti vengono effettuati dai genitori tramite bonifico e trasmessi alla segreteria.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5206E0-3ABC-D94F-9FA6-671EF9EB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74" y="2381106"/>
            <a:ext cx="4960443" cy="20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22271-765B-154E-8B11-B443AB82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8889"/>
            <a:ext cx="9603275" cy="724865"/>
          </a:xfrm>
        </p:spPr>
        <p:txBody>
          <a:bodyPr>
            <a:normAutofit/>
          </a:bodyPr>
          <a:lstStyle/>
          <a:p>
            <a:r>
              <a:rPr lang="it-IT" dirty="0"/>
              <a:t>Il sistema proposto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14B15-12C8-3C49-BC50-50BE6073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dirty="0"/>
              <a:t>Obiettivo: 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Risolvere le problematiche relative la modulistica del sistema, moduli robusti ma semplici.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Flessibilità relativa alle iscrizioni.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Minor responsabilità della segreteria.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Interfaccia utente </a:t>
            </a:r>
            <a:r>
              <a:rPr lang="it-IT" dirty="0" err="1"/>
              <a:t>user-friendly</a:t>
            </a:r>
            <a:r>
              <a:rPr lang="it-IT" dirty="0"/>
              <a:t>.</a:t>
            </a:r>
            <a:endParaRPr lang="it-IT"/>
          </a:p>
          <a:p>
            <a:pPr>
              <a:lnSpc>
                <a:spcPct val="110000"/>
              </a:lnSpc>
            </a:pPr>
            <a:endParaRPr lang="it-IT"/>
          </a:p>
          <a:p>
            <a:pPr>
              <a:lnSpc>
                <a:spcPct val="110000"/>
              </a:lnSpc>
            </a:pPr>
            <a:endParaRPr lang="it-IT"/>
          </a:p>
          <a:p>
            <a:pPr>
              <a:lnSpc>
                <a:spcPct val="110000"/>
              </a:lnSpc>
            </a:pPr>
            <a:endParaRPr lang="it-IT"/>
          </a:p>
          <a:p>
            <a:pPr marL="0" indent="0">
              <a:lnSpc>
                <a:spcPct val="110000"/>
              </a:lnSpc>
              <a:buNone/>
            </a:pPr>
            <a:endParaRPr lang="it-IT"/>
          </a:p>
          <a:p>
            <a:pPr>
              <a:lnSpc>
                <a:spcPct val="110000"/>
              </a:lnSpc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A80977-ABC4-4B4E-BDE8-5BE263BB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159900"/>
            <a:ext cx="4960443" cy="31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4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68E7F-8B2F-D845-AF8F-A03B82DA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04711"/>
            <a:ext cx="9603275" cy="849043"/>
          </a:xfrm>
        </p:spPr>
        <p:txBody>
          <a:bodyPr>
            <a:normAutofit/>
          </a:bodyPr>
          <a:lstStyle/>
          <a:p>
            <a:r>
              <a:rPr lang="it-IT" dirty="0"/>
              <a:t>Attori del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1F2E4B-BA2E-8D43-8C4E-C88B5995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 dirty="0"/>
              <a:t>Genitore: utente che usufruisce dei servizi messi a disposizione dal sistema per iscrivere bambini al centro estivo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Segretario: dipendente del centro estivo che si occupa della gestione delle iscrizioni.</a:t>
            </a:r>
            <a:endParaRPr lang="it-IT"/>
          </a:p>
          <a:p>
            <a:pPr>
              <a:lnSpc>
                <a:spcPct val="110000"/>
              </a:lnSpc>
            </a:pPr>
            <a:r>
              <a:rPr lang="it-IT" dirty="0"/>
              <a:t>Responsabile: dirigente che si occupa del monitoraggio del centro.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496B87F-4D8E-F540-8AF0-3AC79E213D6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9"/>
          <a:stretch/>
        </p:blipFill>
        <p:spPr>
          <a:xfrm>
            <a:off x="6501597" y="2015734"/>
            <a:ext cx="414607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493C5D-4BFC-A746-8522-FF64586B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1156"/>
            <a:ext cx="9603275" cy="792598"/>
          </a:xfrm>
        </p:spPr>
        <p:txBody>
          <a:bodyPr/>
          <a:lstStyle/>
          <a:p>
            <a:r>
              <a:rPr lang="it-IT" dirty="0"/>
              <a:t>Principali requisiti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4541F2-990D-B649-8130-EFFB92EEC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genitore può decidere di pagare un’iscrizione </a:t>
            </a:r>
            <a:r>
              <a:rPr lang="it-IT" dirty="0" err="1"/>
              <a:t>instantaneamente</a:t>
            </a:r>
            <a:r>
              <a:rPr lang="it-IT" dirty="0"/>
              <a:t> o successivamente. Decidendo di pagarla successivamente potrà accedere ad una pagina in cui sono presenti le iscrizioni che può selezionare e pagare. </a:t>
            </a:r>
          </a:p>
          <a:p>
            <a:r>
              <a:rPr lang="it-IT" dirty="0"/>
              <a:t>Il genitore può effettuare il pagamento dell’iscrizione tramite il metodo di pagamento con Carta di credito/Carta di debito o </a:t>
            </a:r>
            <a:r>
              <a:rPr lang="it-IT" dirty="0" err="1"/>
              <a:t>PayPal</a:t>
            </a:r>
            <a:r>
              <a:rPr lang="it-IT" dirty="0"/>
              <a:t>.</a:t>
            </a:r>
          </a:p>
          <a:p>
            <a:r>
              <a:rPr lang="it-IT" dirty="0"/>
              <a:t>Il genitore può disdire un’iscrizione. </a:t>
            </a:r>
          </a:p>
          <a:p>
            <a:r>
              <a:rPr lang="it-IT" dirty="0"/>
              <a:t>Il segretario può scegliere la percentuale di rimborso da attribuire ad un’iscrizione disdetta. </a:t>
            </a:r>
          </a:p>
        </p:txBody>
      </p:sp>
    </p:spTree>
    <p:extLst>
      <p:ext uri="{BB962C8B-B14F-4D97-AF65-F5344CB8AC3E}">
        <p14:creationId xmlns:p14="http://schemas.microsoft.com/office/powerpoint/2010/main" val="405454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6048D-02FF-F04F-B315-FE058B4C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7600"/>
            <a:ext cx="9603275" cy="736154"/>
          </a:xfrm>
        </p:spPr>
        <p:txBody>
          <a:bodyPr/>
          <a:lstStyle/>
          <a:p>
            <a:r>
              <a:rPr lang="it-IT" dirty="0"/>
              <a:t>Principali requisiti non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B349EF-2717-284D-8C39-EA141CF2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deve mostrare tramite suggerimenti i passi necessari da compiere, per poter completare in modo opportuno l’iscrizione al centro estivo. È opportuno far uso di sezioni separate con icone e colori differenti, per i vari moduli da compilare da parte del genitore. </a:t>
            </a:r>
          </a:p>
          <a:p>
            <a:r>
              <a:rPr lang="it-IT" dirty="0"/>
              <a:t>Il sistema deve realizzare il controllo di tutti gli input per evitare l’inconsistenza dei dati. </a:t>
            </a:r>
          </a:p>
          <a:p>
            <a:r>
              <a:rPr lang="it-IT" dirty="0"/>
              <a:t>Il sistema deve essere in grado di supportare l'aggiunta di nuove funzionalità, come ad esempio l'aggiunta di altri moduli di compilazione da parte dei genitori.</a:t>
            </a:r>
          </a:p>
        </p:txBody>
      </p:sp>
    </p:spTree>
    <p:extLst>
      <p:ext uri="{BB962C8B-B14F-4D97-AF65-F5344CB8AC3E}">
        <p14:creationId xmlns:p14="http://schemas.microsoft.com/office/powerpoint/2010/main" val="306570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5D4ACA-5746-D146-81AE-C1059BEE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1388535"/>
            <a:ext cx="3157577" cy="630941"/>
          </a:xfrm>
        </p:spPr>
        <p:txBody>
          <a:bodyPr anchor="t">
            <a:normAutofit/>
          </a:bodyPr>
          <a:lstStyle/>
          <a:p>
            <a:r>
              <a:rPr lang="it-IT" sz="2800" dirty="0"/>
              <a:t>Caso d’uso 1.0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B590B63-7C56-2A4C-B23F-AD8DAAF3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90" y="285648"/>
            <a:ext cx="4510710" cy="6286704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85AC975-1E0B-4665-9DB4-4F0C4D64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 err="1"/>
              <a:t>Iscrizione</a:t>
            </a:r>
            <a:r>
              <a:rPr lang="en-US" dirty="0"/>
              <a:t> bambino.</a:t>
            </a:r>
          </a:p>
        </p:txBody>
      </p:sp>
    </p:spTree>
    <p:extLst>
      <p:ext uri="{BB962C8B-B14F-4D97-AF65-F5344CB8AC3E}">
        <p14:creationId xmlns:p14="http://schemas.microsoft.com/office/powerpoint/2010/main" val="3038588039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Raccolta</Template>
  <TotalTime>183</TotalTime>
  <Words>895</Words>
  <Application>Microsoft Macintosh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Raccolta</vt:lpstr>
      <vt:lpstr>Summer center</vt:lpstr>
      <vt:lpstr>Membri dei team</vt:lpstr>
      <vt:lpstr>Analisi dei requisiti</vt:lpstr>
      <vt:lpstr>Il sistema attuale</vt:lpstr>
      <vt:lpstr>Il sistema proposto</vt:lpstr>
      <vt:lpstr>Attori del sistema</vt:lpstr>
      <vt:lpstr>Principali requisiti funzionali</vt:lpstr>
      <vt:lpstr>Principali requisiti non funzionali</vt:lpstr>
      <vt:lpstr>Caso d’uso 1.0</vt:lpstr>
      <vt:lpstr>Sequence diagram 1.0</vt:lpstr>
      <vt:lpstr>Sequence diagram 1.1</vt:lpstr>
      <vt:lpstr>Caso d’uso 2.0</vt:lpstr>
      <vt:lpstr>Sequence diagram 2.0</vt:lpstr>
      <vt:lpstr>Caso d’uso 3.0</vt:lpstr>
      <vt:lpstr>Sequence Diagram 3.0</vt:lpstr>
      <vt:lpstr>Class diagram</vt:lpstr>
      <vt:lpstr>Activity diagram</vt:lpstr>
      <vt:lpstr>System design document Design goals</vt:lpstr>
      <vt:lpstr>Decomposizione in sottosistemi</vt:lpstr>
      <vt:lpstr>Object design document trade-offs</vt:lpstr>
      <vt:lpstr>Testing</vt:lpstr>
      <vt:lpstr>TESTING</vt:lpstr>
      <vt:lpstr>TESTING</vt:lpstr>
      <vt:lpstr>TESTING</vt:lpstr>
      <vt:lpstr>TEST EXECUTION REPORT</vt:lpstr>
      <vt:lpstr>TEST EXECUTION REPORT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center</dc:title>
  <dc:creator>VINCENZO ESPOSITO</dc:creator>
  <cp:lastModifiedBy>VINCENZO ESPOSITO</cp:lastModifiedBy>
  <cp:revision>14</cp:revision>
  <dcterms:created xsi:type="dcterms:W3CDTF">2021-02-21T21:50:16Z</dcterms:created>
  <dcterms:modified xsi:type="dcterms:W3CDTF">2021-02-22T00:53:48Z</dcterms:modified>
</cp:coreProperties>
</file>